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Open Sauce" charset="1" panose="00000500000000000000"/>
      <p:regular r:id="rId12"/>
    </p:embeddedFont>
    <p:embeddedFont>
      <p:font typeface="Open Sauce Bold" charset="1" panose="00000800000000000000"/>
      <p:regular r:id="rId13"/>
    </p:embeddedFont>
    <p:embeddedFont>
      <p:font typeface="Open Sauce Italics" charset="1" panose="00000500000000000000"/>
      <p:regular r:id="rId14"/>
    </p:embeddedFont>
    <p:embeddedFont>
      <p:font typeface="Open Sauce Bold Italics" charset="1" panose="00000800000000000000"/>
      <p:regular r:id="rId15"/>
    </p:embeddedFont>
    <p:embeddedFont>
      <p:font typeface="Open Sauce Light" charset="1" panose="00000400000000000000"/>
      <p:regular r:id="rId16"/>
    </p:embeddedFont>
    <p:embeddedFont>
      <p:font typeface="Open Sauce Light Italics" charset="1" panose="00000400000000000000"/>
      <p:regular r:id="rId17"/>
    </p:embeddedFont>
    <p:embeddedFont>
      <p:font typeface="Open Sauce Medium" charset="1" panose="00000600000000000000"/>
      <p:regular r:id="rId18"/>
    </p:embeddedFont>
    <p:embeddedFont>
      <p:font typeface="Open Sauce Medium Italics" charset="1" panose="00000600000000000000"/>
      <p:regular r:id="rId19"/>
    </p:embeddedFont>
    <p:embeddedFont>
      <p:font typeface="Open Sauce Semi-Bold" charset="1" panose="00000700000000000000"/>
      <p:regular r:id="rId20"/>
    </p:embeddedFont>
    <p:embeddedFont>
      <p:font typeface="Open Sauce Semi-Bold Italics" charset="1" panose="00000700000000000000"/>
      <p:regular r:id="rId21"/>
    </p:embeddedFont>
    <p:embeddedFont>
      <p:font typeface="Open Sauce Heavy" charset="1" panose="00000A00000000000000"/>
      <p:regular r:id="rId22"/>
    </p:embeddedFont>
    <p:embeddedFont>
      <p:font typeface="Open Sauce Heavy Italics" charset="1" panose="00000A00000000000000"/>
      <p:regular r:id="rId23"/>
    </p:embeddedFont>
    <p:embeddedFont>
      <p:font typeface="Open Sans" charset="1" panose="020B0606030504020204"/>
      <p:regular r:id="rId24"/>
    </p:embeddedFont>
    <p:embeddedFont>
      <p:font typeface="Open Sans Bold" charset="1" panose="020B0806030504020204"/>
      <p:regular r:id="rId25"/>
    </p:embeddedFont>
    <p:embeddedFont>
      <p:font typeface="Open Sans Italics" charset="1" panose="020B0606030504020204"/>
      <p:regular r:id="rId26"/>
    </p:embeddedFont>
    <p:embeddedFont>
      <p:font typeface="Open Sans Bold Italics" charset="1" panose="020B0806030504020204"/>
      <p:regular r:id="rId27"/>
    </p:embeddedFont>
    <p:embeddedFont>
      <p:font typeface="Open Sans Light" charset="1" panose="020B0306030504020204"/>
      <p:regular r:id="rId28"/>
    </p:embeddedFont>
    <p:embeddedFont>
      <p:font typeface="Open Sans Light Italics" charset="1" panose="020B0306030504020204"/>
      <p:regular r:id="rId29"/>
    </p:embeddedFont>
    <p:embeddedFont>
      <p:font typeface="Open Sans Ultra-Bold" charset="1" panose="00000000000000000000"/>
      <p:regular r:id="rId30"/>
    </p:embeddedFont>
    <p:embeddedFont>
      <p:font typeface="Open Sans Ultra-Bold Italics" charset="1" panose="000000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44" Target="slides/slide13.xml" Type="http://schemas.openxmlformats.org/officeDocument/2006/relationships/slide"/><Relationship Id="rId45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learn.microsoft.com/pt-br/sql/relational-databases/import-export/overview-import-export?view=sql-server-ver16" TargetMode="External" Type="http://schemas.openxmlformats.org/officeDocument/2006/relationships/hyperlink"/><Relationship Id="rId3" Target="https://www.mssqltips.com/sqlservertip/2340/resolving-could-not-open-a-connection-to-sql-server-errors/" TargetMode="External" Type="http://schemas.openxmlformats.org/officeDocument/2006/relationships/hyperlink"/><Relationship Id="rId4" Target="https://learn.microsoft.com/pt-br/sql/integration-services/import-export-data/get-started-with-this-simple-example-of-the-import-and-export-wizard?view=sql-server-ver16" TargetMode="External" Type="http://schemas.openxmlformats.org/officeDocument/2006/relationships/hyperlink"/><Relationship Id="rId5" Target="https://learn.microsoft.com/pt-br/sql/integration-services/data-flow/integration-services-data-types?view=sql-server-ver16" TargetMode="External" Type="http://schemas.openxmlformats.org/officeDocument/2006/relationships/hyperlink"/><Relationship Id="rId6" Target="https://www.youtube.com/watch?v=70qnrUisj0I&amp;t=157s" TargetMode="External" Type="http://schemas.openxmlformats.org/officeDocument/2006/relationships/hyperlink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jpeg" Type="http://schemas.openxmlformats.org/officeDocument/2006/relationships/image"/><Relationship Id="rId12" Target="../media/image42.png" Type="http://schemas.openxmlformats.org/officeDocument/2006/relationships/image"/><Relationship Id="rId13" Target="../media/image43.jpeg" Type="http://schemas.openxmlformats.org/officeDocument/2006/relationships/image"/><Relationship Id="rId14" Target="../media/image44.png" Type="http://schemas.openxmlformats.org/officeDocument/2006/relationships/image"/><Relationship Id="rId15" Target="../media/image45.pn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jpeg" Type="http://schemas.openxmlformats.org/officeDocument/2006/relationships/image"/><Relationship Id="rId5" Target="../media/image35.png" Type="http://schemas.openxmlformats.org/officeDocument/2006/relationships/image"/><Relationship Id="rId6" Target="../media/image36.jpeg" Type="http://schemas.openxmlformats.org/officeDocument/2006/relationships/image"/><Relationship Id="rId7" Target="../media/image37.png" Type="http://schemas.openxmlformats.org/officeDocument/2006/relationships/image"/><Relationship Id="rId8" Target="../media/image38.jpe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jpeg" Type="http://schemas.openxmlformats.org/officeDocument/2006/relationships/image"/><Relationship Id="rId5" Target="../media/VAFq4krR6UQ.mp4" Type="http://schemas.openxmlformats.org/officeDocument/2006/relationships/video"/><Relationship Id="rId6" Target="../media/VAFq4krR6UQ.mp4" Type="http://schemas.microsoft.com/office/2007/relationships/media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0.jpeg" Type="http://schemas.openxmlformats.org/officeDocument/2006/relationships/image"/><Relationship Id="rId5" Target="../media/VAFq6Lakr5o.mp4" Type="http://schemas.openxmlformats.org/officeDocument/2006/relationships/video"/><Relationship Id="rId6" Target="../media/VAFq6Lakr5o.mp4" Type="http://schemas.microsoft.com/office/2007/relationships/media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3.png" Type="http://schemas.openxmlformats.org/officeDocument/2006/relationships/image"/><Relationship Id="rId5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56290" y="-4976608"/>
            <a:ext cx="13506576" cy="16009950"/>
          </a:xfrm>
          <a:custGeom>
            <a:avLst/>
            <a:gdLst/>
            <a:ahLst/>
            <a:cxnLst/>
            <a:rect r="r" b="b" t="t" l="l"/>
            <a:pathLst>
              <a:path h="16009950" w="13506576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88741" y="614342"/>
            <a:ext cx="9184792" cy="3329008"/>
            <a:chOff x="0" y="0"/>
            <a:chExt cx="12246389" cy="443867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340345" y="542953"/>
              <a:ext cx="11906044" cy="3895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519"/>
                </a:lnSpc>
              </a:pPr>
              <a:r>
                <a:rPr lang="en-US" sz="9600">
                  <a:solidFill>
                    <a:srgbClr val="9179FA"/>
                  </a:solidFill>
                  <a:latin typeface="Open Sauce Light"/>
                </a:rPr>
                <a:t>Senhores Que </a:t>
              </a:r>
            </a:p>
            <a:p>
              <a:pPr algn="ctr">
                <a:lnSpc>
                  <a:spcPts val="11519"/>
                </a:lnSpc>
              </a:pPr>
              <a:r>
                <a:rPr lang="en-US" sz="9600">
                  <a:solidFill>
                    <a:srgbClr val="9179FA"/>
                  </a:solidFill>
                  <a:latin typeface="Open Sauce Light"/>
                </a:rPr>
                <a:t>Lecionam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-1263429">
              <a:off x="64948" y="385056"/>
              <a:ext cx="2289651" cy="787068"/>
            </a:xfrm>
            <a:custGeom>
              <a:avLst/>
              <a:gdLst/>
              <a:ahLst/>
              <a:cxnLst/>
              <a:rect r="r" b="b" t="t" l="l"/>
              <a:pathLst>
                <a:path h="787068" w="2289651">
                  <a:moveTo>
                    <a:pt x="0" y="0"/>
                  </a:moveTo>
                  <a:lnTo>
                    <a:pt x="2289651" y="0"/>
                  </a:lnTo>
                  <a:lnTo>
                    <a:pt x="2289651" y="787067"/>
                  </a:lnTo>
                  <a:lnTo>
                    <a:pt x="0" y="787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874517" y="3218701"/>
              <a:ext cx="1151440" cy="972967"/>
            </a:xfrm>
            <a:custGeom>
              <a:avLst/>
              <a:gdLst/>
              <a:ahLst/>
              <a:cxnLst/>
              <a:rect r="r" b="b" t="t" l="l"/>
              <a:pathLst>
                <a:path h="972967" w="1151440">
                  <a:moveTo>
                    <a:pt x="0" y="0"/>
                  </a:moveTo>
                  <a:lnTo>
                    <a:pt x="1151439" y="0"/>
                  </a:lnTo>
                  <a:lnTo>
                    <a:pt x="1151439" y="972966"/>
                  </a:lnTo>
                  <a:lnTo>
                    <a:pt x="0" y="972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1265694" y="4588571"/>
            <a:ext cx="490061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  <a:spcBef>
                <a:spcPct val="0"/>
              </a:spcBef>
            </a:pPr>
            <a:r>
              <a:rPr lang="en-US" sz="6300">
                <a:solidFill>
                  <a:srgbClr val="9179FA"/>
                </a:solidFill>
                <a:latin typeface="Open Sauce Light"/>
              </a:rPr>
              <a:t>apresentam 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6233917"/>
            <a:ext cx="914400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0"/>
              </a:lnSpc>
              <a:spcBef>
                <a:spcPct val="0"/>
              </a:spcBef>
            </a:pPr>
            <a:r>
              <a:rPr lang="en-US" sz="4700">
                <a:solidFill>
                  <a:srgbClr val="FFFFFF"/>
                </a:solidFill>
                <a:latin typeface="Open Sauce Light"/>
              </a:rPr>
              <a:t>Como Exportar e Importar dados do SQLServer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15757" y="9106535"/>
            <a:ext cx="997224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uce"/>
              </a:rPr>
              <a:t>Por: Allan Rodrigues, Caua, Gabriel Almeida, Gabriel Russo ,Pedro Henrique,Rubens Moura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90967">
            <a:off x="-2723794" y="-1028598"/>
            <a:ext cx="14888833" cy="12344197"/>
          </a:xfrm>
          <a:custGeom>
            <a:avLst/>
            <a:gdLst/>
            <a:ahLst/>
            <a:cxnLst/>
            <a:rect r="r" b="b" t="t" l="l"/>
            <a:pathLst>
              <a:path h="12344197" w="14888833">
                <a:moveTo>
                  <a:pt x="0" y="0"/>
                </a:moveTo>
                <a:lnTo>
                  <a:pt x="14888834" y="0"/>
                </a:lnTo>
                <a:lnTo>
                  <a:pt x="14888834" y="12344196"/>
                </a:lnTo>
                <a:lnTo>
                  <a:pt x="0" y="1234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2810" y="2370661"/>
            <a:ext cx="6453773" cy="6093691"/>
          </a:xfrm>
          <a:custGeom>
            <a:avLst/>
            <a:gdLst/>
            <a:ahLst/>
            <a:cxnLst/>
            <a:rect r="r" b="b" t="t" l="l"/>
            <a:pathLst>
              <a:path h="6093691" w="6453773">
                <a:moveTo>
                  <a:pt x="0" y="0"/>
                </a:moveTo>
                <a:lnTo>
                  <a:pt x="6453772" y="0"/>
                </a:lnTo>
                <a:lnTo>
                  <a:pt x="6453772" y="6093691"/>
                </a:lnTo>
                <a:lnTo>
                  <a:pt x="0" y="60936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22946" y="2581914"/>
            <a:ext cx="7752244" cy="5671186"/>
          </a:xfrm>
          <a:custGeom>
            <a:avLst/>
            <a:gdLst/>
            <a:ahLst/>
            <a:cxnLst/>
            <a:rect r="r" b="b" t="t" l="l"/>
            <a:pathLst>
              <a:path h="5671186" w="7752244">
                <a:moveTo>
                  <a:pt x="0" y="0"/>
                </a:moveTo>
                <a:lnTo>
                  <a:pt x="7752244" y="0"/>
                </a:lnTo>
                <a:lnTo>
                  <a:pt x="7752244" y="5671186"/>
                </a:lnTo>
                <a:lnTo>
                  <a:pt x="0" y="567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12810" y="1822648"/>
            <a:ext cx="536924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Open Sauce Light"/>
              </a:rPr>
              <a:t>Clicar em Add...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22946" y="1822648"/>
            <a:ext cx="576068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Open Sauce Light"/>
              </a:rPr>
              <a:t>Selecionar o arquivo copiado .mdf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90967">
            <a:off x="-2723794" y="-1028598"/>
            <a:ext cx="14888833" cy="12344197"/>
          </a:xfrm>
          <a:custGeom>
            <a:avLst/>
            <a:gdLst/>
            <a:ahLst/>
            <a:cxnLst/>
            <a:rect r="r" b="b" t="t" l="l"/>
            <a:pathLst>
              <a:path h="12344197" w="14888833">
                <a:moveTo>
                  <a:pt x="0" y="0"/>
                </a:moveTo>
                <a:lnTo>
                  <a:pt x="14888834" y="0"/>
                </a:lnTo>
                <a:lnTo>
                  <a:pt x="14888834" y="12344196"/>
                </a:lnTo>
                <a:lnTo>
                  <a:pt x="0" y="1234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30162" y="2095656"/>
            <a:ext cx="6427676" cy="6095687"/>
          </a:xfrm>
          <a:custGeom>
            <a:avLst/>
            <a:gdLst/>
            <a:ahLst/>
            <a:cxnLst/>
            <a:rect r="r" b="b" t="t" l="l"/>
            <a:pathLst>
              <a:path h="6095687" w="6427676">
                <a:moveTo>
                  <a:pt x="0" y="0"/>
                </a:moveTo>
                <a:lnTo>
                  <a:pt x="6427676" y="0"/>
                </a:lnTo>
                <a:lnTo>
                  <a:pt x="6427676" y="6095688"/>
                </a:lnTo>
                <a:lnTo>
                  <a:pt x="0" y="6095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459377" y="1476531"/>
            <a:ext cx="536924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Open Sauce Light"/>
              </a:rPr>
              <a:t>Clicar em OK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68980" y="8400894"/>
            <a:ext cx="536924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Open Sauce Light"/>
              </a:rPr>
              <a:t>Banco de dados Importado.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435839">
            <a:off x="9351764" y="-6030656"/>
            <a:ext cx="10714384" cy="8707872"/>
          </a:xfrm>
          <a:custGeom>
            <a:avLst/>
            <a:gdLst/>
            <a:ahLst/>
            <a:cxnLst/>
            <a:rect r="r" b="b" t="t" l="l"/>
            <a:pathLst>
              <a:path h="8707872" w="10714384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16845">
            <a:off x="-1866130" y="7866210"/>
            <a:ext cx="10714384" cy="8707872"/>
          </a:xfrm>
          <a:custGeom>
            <a:avLst/>
            <a:gdLst/>
            <a:ahLst/>
            <a:cxnLst/>
            <a:rect r="r" b="b" t="t" l="l"/>
            <a:pathLst>
              <a:path h="8707872" w="10714384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49703" y="857250"/>
            <a:ext cx="518859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9179FA"/>
                </a:solidFill>
                <a:latin typeface="Open Sans Bold"/>
              </a:rPr>
              <a:t>Exercício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3071812"/>
            <a:ext cx="18288000" cy="414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6"/>
              </a:lnSpc>
              <a:spcBef>
                <a:spcPct val="0"/>
              </a:spcBef>
            </a:pPr>
            <a:r>
              <a:rPr lang="en-US" sz="5496">
                <a:solidFill>
                  <a:srgbClr val="FFFFFF"/>
                </a:solidFill>
                <a:latin typeface="Open Sauce Light"/>
              </a:rPr>
              <a:t>Crie um banco de dados contendo no minimo 1 tabelas e  realize no minimo 3 inputs, exporte os dados para um .xls e importe o mesmo para  um novo banco de dados banco de dados novamente com a utilização do SSMS.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85559" y="1344818"/>
            <a:ext cx="7469068" cy="87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94"/>
              </a:lnSpc>
            </a:pPr>
            <a:r>
              <a:rPr lang="en-US" sz="5210">
                <a:solidFill>
                  <a:srgbClr val="9179FA"/>
                </a:solidFill>
                <a:latin typeface="Open Sauce"/>
              </a:rPr>
              <a:t>Referências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85559" y="4269772"/>
            <a:ext cx="7469068" cy="114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 u="sng">
                <a:solidFill>
                  <a:srgbClr val="000000"/>
                </a:solidFill>
                <a:latin typeface="Open Sauce"/>
                <a:hlinkClick r:id="rId2" tooltip="https://learn.microsoft.com/pt-br/sql/relational-databases/import-export/overview-import-export?view=sql-server-ver16"/>
              </a:rPr>
              <a:t>https://learn.microsoft.com/pt-br/sql/relational-databases/import-export/overview-import-export?view=sql-server-ver16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285559" y="6136527"/>
            <a:ext cx="7469068" cy="0"/>
          </a:xfrm>
          <a:prstGeom prst="line">
            <a:avLst/>
          </a:prstGeom>
          <a:ln cap="rnd" w="9525">
            <a:solidFill>
              <a:srgbClr val="9179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285559" y="7230486"/>
            <a:ext cx="7469068" cy="753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 u="sng">
                <a:solidFill>
                  <a:srgbClr val="000000"/>
                </a:solidFill>
                <a:latin typeface="Open Sauce"/>
                <a:hlinkClick r:id="rId3" tooltip="https://www.mssqltips.com/sqlservertip/2340/resolving-could-not-open-a-connection-to-sql-server-errors/"/>
              </a:rPr>
              <a:t>https://www.mssqltips.com/sqlservertip/2340/resolving-could-not-open-a-connection-to-sql-server-errors/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285559" y="9106765"/>
            <a:ext cx="7469068" cy="0"/>
          </a:xfrm>
          <a:prstGeom prst="line">
            <a:avLst/>
          </a:prstGeom>
          <a:ln cap="rnd" w="9525">
            <a:solidFill>
              <a:srgbClr val="9179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790232" y="1504321"/>
            <a:ext cx="7469068" cy="153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 u="sng">
                <a:solidFill>
                  <a:srgbClr val="000000"/>
                </a:solidFill>
                <a:latin typeface="Open Sauce Light"/>
                <a:hlinkClick r:id="rId4" tooltip="https://learn.microsoft.com/pt-br/sql/integration-services/import-export-data/get-started-with-this-simple-example-of-the-import-and-export-wizard?view=sql-server-ver16"/>
              </a:rPr>
              <a:t>https://learn.microsoft.com/pt-br/sql/integration-services/import-export-data/get-started-with-this-simple-example-of-the-import-and-export-wizard?view=sql-server-ver16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9790232" y="3566338"/>
            <a:ext cx="7469068" cy="0"/>
          </a:xfrm>
          <a:prstGeom prst="line">
            <a:avLst/>
          </a:prstGeom>
          <a:ln cap="rnd" w="9525">
            <a:solidFill>
              <a:srgbClr val="9179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9790232" y="4649357"/>
            <a:ext cx="7469068" cy="114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 u="sng">
                <a:solidFill>
                  <a:srgbClr val="000000"/>
                </a:solidFill>
                <a:latin typeface="Open Sauce Light"/>
                <a:hlinkClick r:id="rId5" tooltip="https://learn.microsoft.com/pt-br/sql/integration-services/data-flow/integration-services-data-types?view=sql-server-ver16"/>
              </a:rPr>
              <a:t>https://learn.microsoft.com/pt-br/sql/integration-services/data-flow/integration-services-data-types?view=sql-server-ver16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9790232" y="6136527"/>
            <a:ext cx="7469068" cy="0"/>
          </a:xfrm>
          <a:prstGeom prst="line">
            <a:avLst/>
          </a:prstGeom>
          <a:ln cap="rnd" w="9525">
            <a:solidFill>
              <a:srgbClr val="9179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9790232" y="7425748"/>
            <a:ext cx="7469068" cy="363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 u="sng">
                <a:solidFill>
                  <a:srgbClr val="000000"/>
                </a:solidFill>
                <a:latin typeface="Open Sauce Light"/>
                <a:hlinkClick r:id="rId6" tooltip="https://www.youtube.com/watch?v=70qnrUisj0I&amp;t=157s"/>
              </a:rPr>
              <a:t>https://www.youtube.com/watch?v=70qnrUisj0I&amp;t=157s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9790232" y="9097240"/>
            <a:ext cx="7469068" cy="0"/>
          </a:xfrm>
          <a:prstGeom prst="line">
            <a:avLst/>
          </a:prstGeom>
          <a:ln cap="rnd" w="9525">
            <a:solidFill>
              <a:srgbClr val="9179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028700" y="3126772"/>
            <a:ext cx="7469068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56" indent="-291478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uce Light"/>
              </a:rPr>
              <a:t>Importar e exportar dados do SQL Server e do Banco de Dados SQL do Azure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5559" y="6497769"/>
            <a:ext cx="746906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56" indent="-291478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uce Light"/>
              </a:rPr>
              <a:t>Solucçao para conexão utilizando BCP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90232" y="6702556"/>
            <a:ext cx="746906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56" indent="-291478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uce Light"/>
              </a:rPr>
              <a:t>Video Explicativo do uso do Bulk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90232" y="799471"/>
            <a:ext cx="746906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56" indent="-291478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uce Light"/>
              </a:rPr>
              <a:t>Export e Import com SSMS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90232" y="3945922"/>
            <a:ext cx="746906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56" indent="-291478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uce Light"/>
              </a:rPr>
              <a:t>Tipos de dados do Integration Services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504825">
            <a:off x="4985191" y="-533940"/>
            <a:ext cx="17836200" cy="12161046"/>
          </a:xfrm>
          <a:custGeom>
            <a:avLst/>
            <a:gdLst/>
            <a:ahLst/>
            <a:cxnLst/>
            <a:rect r="r" b="b" t="t" l="l"/>
            <a:pathLst>
              <a:path h="12161046" w="17836200">
                <a:moveTo>
                  <a:pt x="0" y="0"/>
                </a:moveTo>
                <a:lnTo>
                  <a:pt x="17836201" y="0"/>
                </a:lnTo>
                <a:lnTo>
                  <a:pt x="17836201" y="12161045"/>
                </a:lnTo>
                <a:lnTo>
                  <a:pt x="0" y="12161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68834" y="2938265"/>
            <a:ext cx="2130273" cy="5220795"/>
            <a:chOff x="0" y="0"/>
            <a:chExt cx="2840364" cy="6961060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0"/>
              <a:ext cx="2840364" cy="2829268"/>
              <a:chOff x="0" y="0"/>
              <a:chExt cx="6502400" cy="6477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223" t="0" r="223" b="0"/>
                </a:stretch>
              </a:blip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9179FA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4120697"/>
              <a:ext cx="2840364" cy="2840364"/>
            </a:xfrm>
            <a:custGeom>
              <a:avLst/>
              <a:gdLst/>
              <a:ahLst/>
              <a:cxnLst/>
              <a:rect r="r" b="b" t="t" l="l"/>
              <a:pathLst>
                <a:path h="2840364" w="2840364">
                  <a:moveTo>
                    <a:pt x="0" y="0"/>
                  </a:moveTo>
                  <a:lnTo>
                    <a:pt x="2840364" y="0"/>
                  </a:lnTo>
                  <a:lnTo>
                    <a:pt x="2840364" y="2840363"/>
                  </a:lnTo>
                  <a:lnTo>
                    <a:pt x="0" y="28403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300101" y="3065831"/>
              <a:ext cx="2240161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Open Sans Extra Bold"/>
                </a:rPr>
                <a:t>Allan R.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536515" y="2938265"/>
            <a:ext cx="2166342" cy="5220795"/>
            <a:chOff x="0" y="0"/>
            <a:chExt cx="2888456" cy="6961060"/>
          </a:xfrm>
        </p:grpSpPr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24046" y="0"/>
              <a:ext cx="2840364" cy="2829268"/>
              <a:chOff x="0" y="0"/>
              <a:chExt cx="6502400" cy="6477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223" t="0" r="223" b="0"/>
                </a:stretch>
              </a:blip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9179FA"/>
              </a:solidFill>
            </p:spPr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24046" y="4120697"/>
              <a:ext cx="2840364" cy="2840364"/>
            </a:xfrm>
            <a:custGeom>
              <a:avLst/>
              <a:gdLst/>
              <a:ahLst/>
              <a:cxnLst/>
              <a:rect r="r" b="b" t="t" l="l"/>
              <a:pathLst>
                <a:path h="2840364" w="2840364">
                  <a:moveTo>
                    <a:pt x="0" y="0"/>
                  </a:moveTo>
                  <a:lnTo>
                    <a:pt x="2840364" y="0"/>
                  </a:lnTo>
                  <a:lnTo>
                    <a:pt x="2840364" y="2840363"/>
                  </a:lnTo>
                  <a:lnTo>
                    <a:pt x="0" y="28403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3065831"/>
              <a:ext cx="288845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Open Sans Extra Bold"/>
                </a:rPr>
                <a:t>Gabriel A.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502674" y="2934105"/>
            <a:ext cx="2130273" cy="5220795"/>
            <a:chOff x="0" y="0"/>
            <a:chExt cx="2840364" cy="6961060"/>
          </a:xfrm>
        </p:grpSpPr>
        <p:grpSp>
          <p:nvGrpSpPr>
            <p:cNvPr name="Group 16" id="16"/>
            <p:cNvGrpSpPr>
              <a:grpSpLocks noChangeAspect="true"/>
            </p:cNvGrpSpPr>
            <p:nvPr/>
          </p:nvGrpSpPr>
          <p:grpSpPr>
            <a:xfrm rot="0">
              <a:off x="0" y="0"/>
              <a:ext cx="2840364" cy="2829268"/>
              <a:chOff x="0" y="0"/>
              <a:chExt cx="6502400" cy="6477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17330" t="-8432" r="-7408" b="-16864"/>
                </a:stretch>
              </a:blip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9179FA"/>
              </a:solidFill>
            </p:spPr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0" y="4120697"/>
              <a:ext cx="2840364" cy="2840364"/>
            </a:xfrm>
            <a:custGeom>
              <a:avLst/>
              <a:gdLst/>
              <a:ahLst/>
              <a:cxnLst/>
              <a:rect r="r" b="b" t="t" l="l"/>
              <a:pathLst>
                <a:path h="2840364" w="2840364">
                  <a:moveTo>
                    <a:pt x="0" y="0"/>
                  </a:moveTo>
                  <a:lnTo>
                    <a:pt x="2840364" y="0"/>
                  </a:lnTo>
                  <a:lnTo>
                    <a:pt x="2840364" y="2840363"/>
                  </a:lnTo>
                  <a:lnTo>
                    <a:pt x="0" y="28403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290746" y="3065831"/>
              <a:ext cx="2124869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Open Sans Extra Bold"/>
                </a:rPr>
                <a:t>Caua S.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655053" y="2938265"/>
            <a:ext cx="2130273" cy="2867255"/>
            <a:chOff x="0" y="0"/>
            <a:chExt cx="2840364" cy="3823007"/>
          </a:xfrm>
        </p:grpSpPr>
        <p:grpSp>
          <p:nvGrpSpPr>
            <p:cNvPr name="Group 22" id="22"/>
            <p:cNvGrpSpPr>
              <a:grpSpLocks noChangeAspect="true"/>
            </p:cNvGrpSpPr>
            <p:nvPr/>
          </p:nvGrpSpPr>
          <p:grpSpPr>
            <a:xfrm rot="0">
              <a:off x="0" y="0"/>
              <a:ext cx="2840364" cy="2829268"/>
              <a:chOff x="0" y="0"/>
              <a:chExt cx="6502400" cy="64770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223" t="0" r="223" b="0"/>
                </a:stretch>
              </a:blip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9179FA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178261" y="3071379"/>
              <a:ext cx="2483842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Open Sans Extra Bold"/>
                </a:rPr>
                <a:t>Pedro H.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5575647" y="2938265"/>
            <a:ext cx="2356766" cy="5206008"/>
            <a:chOff x="0" y="0"/>
            <a:chExt cx="3142355" cy="6941344"/>
          </a:xfrm>
        </p:grpSpPr>
        <p:grpSp>
          <p:nvGrpSpPr>
            <p:cNvPr name="Group 27" id="27"/>
            <p:cNvGrpSpPr>
              <a:grpSpLocks noChangeAspect="true"/>
            </p:cNvGrpSpPr>
            <p:nvPr/>
          </p:nvGrpSpPr>
          <p:grpSpPr>
            <a:xfrm rot="0">
              <a:off x="150996" y="0"/>
              <a:ext cx="2840364" cy="2829268"/>
              <a:chOff x="0" y="0"/>
              <a:chExt cx="6502400" cy="64770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-5333" t="-12128" r="-6552" b="-37720"/>
                </a:stretch>
              </a:blip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9179FA"/>
              </a:solidFill>
            </p:spPr>
          </p:sp>
        </p:grpSp>
        <p:sp>
          <p:nvSpPr>
            <p:cNvPr name="Freeform 30" id="30"/>
            <p:cNvSpPr/>
            <p:nvPr/>
          </p:nvSpPr>
          <p:spPr>
            <a:xfrm flipH="false" flipV="false" rot="0">
              <a:off x="150996" y="4100981"/>
              <a:ext cx="2840364" cy="2840364"/>
            </a:xfrm>
            <a:custGeom>
              <a:avLst/>
              <a:gdLst/>
              <a:ahLst/>
              <a:cxnLst/>
              <a:rect r="r" b="b" t="t" l="l"/>
              <a:pathLst>
                <a:path h="2840364" w="2840364">
                  <a:moveTo>
                    <a:pt x="0" y="0"/>
                  </a:moveTo>
                  <a:lnTo>
                    <a:pt x="2840363" y="0"/>
                  </a:lnTo>
                  <a:lnTo>
                    <a:pt x="2840363" y="2840363"/>
                  </a:lnTo>
                  <a:lnTo>
                    <a:pt x="0" y="28403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0" y="3071379"/>
              <a:ext cx="3142355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Open Sans Extra Bold"/>
                </a:rPr>
                <a:t>Rubens M.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606425" y="2938265"/>
            <a:ext cx="2146367" cy="5220795"/>
            <a:chOff x="0" y="0"/>
            <a:chExt cx="2861822" cy="6961060"/>
          </a:xfrm>
        </p:grpSpPr>
        <p:grpSp>
          <p:nvGrpSpPr>
            <p:cNvPr name="Group 33" id="33"/>
            <p:cNvGrpSpPr>
              <a:grpSpLocks noChangeAspect="true"/>
            </p:cNvGrpSpPr>
            <p:nvPr/>
          </p:nvGrpSpPr>
          <p:grpSpPr>
            <a:xfrm rot="0">
              <a:off x="9858" y="0"/>
              <a:ext cx="2840364" cy="2829268"/>
              <a:chOff x="0" y="0"/>
              <a:chExt cx="6502400" cy="64770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 l="-1303" t="-8990" r="-8686" b="-87420"/>
                </a:stretch>
              </a:blipFill>
            </p:spPr>
          </p:sp>
          <p:sp>
            <p:nvSpPr>
              <p:cNvPr name="Freeform 35" id="35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9179FA"/>
              </a:solidFill>
            </p:spPr>
          </p:sp>
        </p:grpSp>
        <p:sp>
          <p:nvSpPr>
            <p:cNvPr name="TextBox 36" id="36"/>
            <p:cNvSpPr txBox="true"/>
            <p:nvPr/>
          </p:nvSpPr>
          <p:spPr>
            <a:xfrm rot="0">
              <a:off x="0" y="3065831"/>
              <a:ext cx="2860080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Open Sans Extra Bold"/>
                </a:rPr>
                <a:t>Gabriel R.</a:t>
              </a:r>
            </a:p>
          </p:txBody>
        </p:sp>
        <p:sp>
          <p:nvSpPr>
            <p:cNvPr name="Freeform 37" id="37"/>
            <p:cNvSpPr/>
            <p:nvPr/>
          </p:nvSpPr>
          <p:spPr>
            <a:xfrm flipH="false" flipV="false" rot="0">
              <a:off x="1743" y="4100981"/>
              <a:ext cx="2860080" cy="2860080"/>
            </a:xfrm>
            <a:custGeom>
              <a:avLst/>
              <a:gdLst/>
              <a:ahLst/>
              <a:cxnLst/>
              <a:rect r="r" b="b" t="t" l="l"/>
              <a:pathLst>
                <a:path h="2860080" w="2860080">
                  <a:moveTo>
                    <a:pt x="0" y="0"/>
                  </a:moveTo>
                  <a:lnTo>
                    <a:pt x="2860079" y="0"/>
                  </a:lnTo>
                  <a:lnTo>
                    <a:pt x="2860079" y="2860079"/>
                  </a:lnTo>
                  <a:lnTo>
                    <a:pt x="0" y="2860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sp>
        <p:nvSpPr>
          <p:cNvPr name="Freeform 38" id="38"/>
          <p:cNvSpPr/>
          <p:nvPr/>
        </p:nvSpPr>
        <p:spPr>
          <a:xfrm flipH="false" flipV="false" rot="0">
            <a:off x="12655053" y="6028788"/>
            <a:ext cx="2130273" cy="2130273"/>
          </a:xfrm>
          <a:custGeom>
            <a:avLst/>
            <a:gdLst/>
            <a:ahLst/>
            <a:cxnLst/>
            <a:rect r="r" b="b" t="t" l="l"/>
            <a:pathLst>
              <a:path h="2130273" w="2130273">
                <a:moveTo>
                  <a:pt x="0" y="0"/>
                </a:moveTo>
                <a:lnTo>
                  <a:pt x="2130273" y="0"/>
                </a:lnTo>
                <a:lnTo>
                  <a:pt x="2130273" y="2130273"/>
                </a:lnTo>
                <a:lnTo>
                  <a:pt x="0" y="213027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5305632" y="-171450"/>
            <a:ext cx="679445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9179FA"/>
                </a:solidFill>
                <a:latin typeface="Open Sans Bold"/>
              </a:rPr>
              <a:t>Integrantes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75920" y="-4827600"/>
            <a:ext cx="13506576" cy="16009950"/>
          </a:xfrm>
          <a:custGeom>
            <a:avLst/>
            <a:gdLst/>
            <a:ahLst/>
            <a:cxnLst/>
            <a:rect r="r" b="b" t="t" l="l"/>
            <a:pathLst>
              <a:path h="16009950" w="13506576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49787" y="7403552"/>
            <a:ext cx="1729974" cy="1854748"/>
          </a:xfrm>
          <a:custGeom>
            <a:avLst/>
            <a:gdLst/>
            <a:ahLst/>
            <a:cxnLst/>
            <a:rect r="r" b="b" t="t" l="l"/>
            <a:pathLst>
              <a:path h="1854748" w="1729974">
                <a:moveTo>
                  <a:pt x="0" y="0"/>
                </a:moveTo>
                <a:lnTo>
                  <a:pt x="1729974" y="0"/>
                </a:lnTo>
                <a:lnTo>
                  <a:pt x="1729974" y="1854748"/>
                </a:lnTo>
                <a:lnTo>
                  <a:pt x="0" y="18547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3882" y="3610688"/>
            <a:ext cx="5741783" cy="3206045"/>
          </a:xfrm>
          <a:custGeom>
            <a:avLst/>
            <a:gdLst/>
            <a:ahLst/>
            <a:cxnLst/>
            <a:rect r="r" b="b" t="t" l="l"/>
            <a:pathLst>
              <a:path h="3206045" w="5741783">
                <a:moveTo>
                  <a:pt x="0" y="0"/>
                </a:moveTo>
                <a:lnTo>
                  <a:pt x="5741784" y="0"/>
                </a:lnTo>
                <a:lnTo>
                  <a:pt x="5741784" y="3206046"/>
                </a:lnTo>
                <a:lnTo>
                  <a:pt x="0" y="32060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12142" y="7223141"/>
            <a:ext cx="1729084" cy="1729084"/>
          </a:xfrm>
          <a:custGeom>
            <a:avLst/>
            <a:gdLst/>
            <a:ahLst/>
            <a:cxnLst/>
            <a:rect r="r" b="b" t="t" l="l"/>
            <a:pathLst>
              <a:path h="1729084" w="1729084">
                <a:moveTo>
                  <a:pt x="0" y="0"/>
                </a:moveTo>
                <a:lnTo>
                  <a:pt x="1729084" y="0"/>
                </a:lnTo>
                <a:lnTo>
                  <a:pt x="1729084" y="1729084"/>
                </a:lnTo>
                <a:lnTo>
                  <a:pt x="0" y="17290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12142" y="4778276"/>
            <a:ext cx="1729084" cy="1952192"/>
          </a:xfrm>
          <a:custGeom>
            <a:avLst/>
            <a:gdLst/>
            <a:ahLst/>
            <a:cxnLst/>
            <a:rect r="r" b="b" t="t" l="l"/>
            <a:pathLst>
              <a:path h="1952192" w="1729084">
                <a:moveTo>
                  <a:pt x="0" y="0"/>
                </a:moveTo>
                <a:lnTo>
                  <a:pt x="1729084" y="0"/>
                </a:lnTo>
                <a:lnTo>
                  <a:pt x="1729084" y="1952192"/>
                </a:lnTo>
                <a:lnTo>
                  <a:pt x="0" y="19521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03732" y="3518776"/>
            <a:ext cx="1729084" cy="1993532"/>
          </a:xfrm>
          <a:custGeom>
            <a:avLst/>
            <a:gdLst/>
            <a:ahLst/>
            <a:cxnLst/>
            <a:rect r="r" b="b" t="t" l="l"/>
            <a:pathLst>
              <a:path h="1993532" w="1729084">
                <a:moveTo>
                  <a:pt x="0" y="0"/>
                </a:moveTo>
                <a:lnTo>
                  <a:pt x="1729085" y="0"/>
                </a:lnTo>
                <a:lnTo>
                  <a:pt x="1729085" y="1993532"/>
                </a:lnTo>
                <a:lnTo>
                  <a:pt x="0" y="19935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03732" y="6084416"/>
            <a:ext cx="1729084" cy="1729084"/>
          </a:xfrm>
          <a:custGeom>
            <a:avLst/>
            <a:gdLst/>
            <a:ahLst/>
            <a:cxnLst/>
            <a:rect r="r" b="b" t="t" l="l"/>
            <a:pathLst>
              <a:path h="1729084" w="1729084">
                <a:moveTo>
                  <a:pt x="0" y="0"/>
                </a:moveTo>
                <a:lnTo>
                  <a:pt x="1729085" y="0"/>
                </a:lnTo>
                <a:lnTo>
                  <a:pt x="1729085" y="1729084"/>
                </a:lnTo>
                <a:lnTo>
                  <a:pt x="0" y="17290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03732" y="8385607"/>
            <a:ext cx="1729084" cy="1729084"/>
          </a:xfrm>
          <a:custGeom>
            <a:avLst/>
            <a:gdLst/>
            <a:ahLst/>
            <a:cxnLst/>
            <a:rect r="r" b="b" t="t" l="l"/>
            <a:pathLst>
              <a:path h="1729084" w="1729084">
                <a:moveTo>
                  <a:pt x="0" y="0"/>
                </a:moveTo>
                <a:lnTo>
                  <a:pt x="1729085" y="0"/>
                </a:lnTo>
                <a:lnTo>
                  <a:pt x="1729085" y="1729084"/>
                </a:lnTo>
                <a:lnTo>
                  <a:pt x="0" y="17290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068257" y="5512308"/>
            <a:ext cx="5152883" cy="3086100"/>
            <a:chOff x="0" y="0"/>
            <a:chExt cx="1357138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57138" cy="812800"/>
            </a:xfrm>
            <a:custGeom>
              <a:avLst/>
              <a:gdLst/>
              <a:ahLst/>
              <a:cxnLst/>
              <a:rect r="r" b="b" t="t" l="l"/>
              <a:pathLst>
                <a:path h="812800" w="1357138">
                  <a:moveTo>
                    <a:pt x="1357138" y="406400"/>
                  </a:moveTo>
                  <a:lnTo>
                    <a:pt x="950738" y="0"/>
                  </a:lnTo>
                  <a:lnTo>
                    <a:pt x="95073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950738" y="609600"/>
                  </a:lnTo>
                  <a:lnTo>
                    <a:pt x="950738" y="812800"/>
                  </a:lnTo>
                  <a:lnTo>
                    <a:pt x="1357138" y="406400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0" y="-171450"/>
            <a:ext cx="1828800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9179FA"/>
                </a:solidFill>
                <a:latin typeface="Open Sans Bold"/>
              </a:rPr>
              <a:t>O que significa Exportar dados?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-949127" y="3346585"/>
            <a:ext cx="7909388" cy="6011135"/>
          </a:xfrm>
          <a:custGeom>
            <a:avLst/>
            <a:gdLst/>
            <a:ahLst/>
            <a:cxnLst/>
            <a:rect r="r" b="b" t="t" l="l"/>
            <a:pathLst>
              <a:path h="6011135" w="7909388">
                <a:moveTo>
                  <a:pt x="7909388" y="0"/>
                </a:moveTo>
                <a:lnTo>
                  <a:pt x="0" y="0"/>
                </a:lnTo>
                <a:lnTo>
                  <a:pt x="0" y="6011135"/>
                </a:lnTo>
                <a:lnTo>
                  <a:pt x="7909388" y="6011135"/>
                </a:lnTo>
                <a:lnTo>
                  <a:pt x="7909388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3995738" y="5138738"/>
            <a:ext cx="10287000" cy="0"/>
          </a:xfrm>
          <a:prstGeom prst="line">
            <a:avLst/>
          </a:prstGeom>
          <a:ln cap="rnd" w="9525">
            <a:solidFill>
              <a:srgbClr val="9179FA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31485" t="0" r="31612" b="0"/>
          <a:stretch>
            <a:fillRect/>
          </a:stretch>
        </p:blipFill>
        <p:spPr>
          <a:xfrm flipH="false" flipV="false" rot="0">
            <a:off x="2390726" y="2721948"/>
            <a:ext cx="4281410" cy="653635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12488" y="603818"/>
            <a:ext cx="7837885" cy="121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9179FA"/>
                </a:solidFill>
                <a:latin typeface="Open Sans Bold"/>
              </a:rPr>
              <a:t>Usando o Assistente para Exportação do SQL Server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11391" y="603818"/>
            <a:ext cx="7837885" cy="121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9179FA"/>
                </a:solidFill>
                <a:latin typeface="Open Sans Bold"/>
              </a:rPr>
              <a:t>Usando BCP no prompt de comando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11391" y="4266092"/>
            <a:ext cx="7837885" cy="227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06"/>
              </a:lnSpc>
              <a:spcBef>
                <a:spcPct val="0"/>
              </a:spcBef>
            </a:pPr>
            <a:r>
              <a:rPr lang="en-US" sz="3218">
                <a:solidFill>
                  <a:srgbClr val="A6A6A6"/>
                </a:solidFill>
                <a:latin typeface="Open Sans Extra Bold"/>
              </a:rPr>
              <a:t>bcp </a:t>
            </a:r>
            <a:r>
              <a:rPr lang="en-US" sz="3218">
                <a:solidFill>
                  <a:srgbClr val="000000"/>
                </a:solidFill>
                <a:latin typeface="Open Sans Extra Bold"/>
              </a:rPr>
              <a:t>Exercicio_1_3.dbo.Atendimento </a:t>
            </a:r>
            <a:r>
              <a:rPr lang="en-US" sz="3218">
                <a:solidFill>
                  <a:srgbClr val="A6A6A6"/>
                </a:solidFill>
                <a:latin typeface="Open Sans Extra Bold"/>
              </a:rPr>
              <a:t>out</a:t>
            </a:r>
            <a:r>
              <a:rPr lang="en-US" sz="3218">
                <a:solidFill>
                  <a:srgbClr val="737373"/>
                </a:solidFill>
                <a:latin typeface="Open Sans Extra Bold"/>
              </a:rPr>
              <a:t> </a:t>
            </a:r>
            <a:r>
              <a:rPr lang="en-US" sz="3218">
                <a:solidFill>
                  <a:srgbClr val="000000"/>
                </a:solidFill>
                <a:latin typeface="Open Sans Extra Bold"/>
              </a:rPr>
              <a:t>D:\BCP\Atendimento.txt </a:t>
            </a:r>
            <a:r>
              <a:rPr lang="en-US" sz="3218">
                <a:solidFill>
                  <a:srgbClr val="A6A6A6"/>
                </a:solidFill>
                <a:latin typeface="Open Sans Extra Bold"/>
              </a:rPr>
              <a:t>-S</a:t>
            </a:r>
            <a:r>
              <a:rPr lang="en-US" sz="3218">
                <a:solidFill>
                  <a:srgbClr val="000000"/>
                </a:solidFill>
                <a:latin typeface="Open Sans Extra Bold"/>
              </a:rPr>
              <a:t> ALLANR1991\SQLEXPRESS </a:t>
            </a:r>
            <a:r>
              <a:rPr lang="en-US" sz="3218">
                <a:solidFill>
                  <a:srgbClr val="A6A6A6"/>
                </a:solidFill>
                <a:latin typeface="Open Sans Extra Bold"/>
              </a:rPr>
              <a:t>-U</a:t>
            </a:r>
            <a:r>
              <a:rPr lang="en-US" sz="3218">
                <a:solidFill>
                  <a:srgbClr val="000000"/>
                </a:solidFill>
                <a:latin typeface="Open Sans Extra Bold"/>
              </a:rPr>
              <a:t> SA </a:t>
            </a:r>
            <a:r>
              <a:rPr lang="en-US" sz="3218">
                <a:solidFill>
                  <a:srgbClr val="A6A6A6"/>
                </a:solidFill>
                <a:latin typeface="Open Sans Extra Bold"/>
              </a:rPr>
              <a:t>-P</a:t>
            </a:r>
            <a:r>
              <a:rPr lang="en-US" sz="3218">
                <a:solidFill>
                  <a:srgbClr val="000000"/>
                </a:solidFill>
                <a:latin typeface="Open Sans Extra Bold"/>
              </a:rPr>
              <a:t> 123456 </a:t>
            </a:r>
            <a:r>
              <a:rPr lang="en-US" sz="3218">
                <a:solidFill>
                  <a:srgbClr val="A6A6A6"/>
                </a:solidFill>
                <a:latin typeface="Open Sans Extra Bold"/>
              </a:rPr>
              <a:t>-T</a:t>
            </a:r>
          </a:p>
        </p:txBody>
      </p:sp>
      <p:sp>
        <p:nvSpPr>
          <p:cNvPr name="Freeform 8" id="8"/>
          <p:cNvSpPr/>
          <p:nvPr/>
        </p:nvSpPr>
        <p:spPr>
          <a:xfrm flipH="true" flipV="true" rot="-5400000">
            <a:off x="11327739" y="3346585"/>
            <a:ext cx="7909388" cy="6011135"/>
          </a:xfrm>
          <a:custGeom>
            <a:avLst/>
            <a:gdLst/>
            <a:ahLst/>
            <a:cxnLst/>
            <a:rect r="r" b="b" t="t" l="l"/>
            <a:pathLst>
              <a:path h="6011135" w="7909388">
                <a:moveTo>
                  <a:pt x="7909388" y="6011135"/>
                </a:moveTo>
                <a:lnTo>
                  <a:pt x="0" y="6011135"/>
                </a:lnTo>
                <a:lnTo>
                  <a:pt x="0" y="0"/>
                </a:lnTo>
                <a:lnTo>
                  <a:pt x="7909388" y="0"/>
                </a:lnTo>
                <a:lnTo>
                  <a:pt x="7909388" y="6011135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9544050" y="-3699821"/>
            <a:ext cx="12060782" cy="9166194"/>
          </a:xfrm>
          <a:custGeom>
            <a:avLst/>
            <a:gdLst/>
            <a:ahLst/>
            <a:cxnLst/>
            <a:rect r="r" b="b" t="t" l="l"/>
            <a:pathLst>
              <a:path h="9166194" w="12060782">
                <a:moveTo>
                  <a:pt x="12060782" y="0"/>
                </a:moveTo>
                <a:lnTo>
                  <a:pt x="0" y="0"/>
                </a:lnTo>
                <a:lnTo>
                  <a:pt x="0" y="9166194"/>
                </a:lnTo>
                <a:lnTo>
                  <a:pt x="12060782" y="9166194"/>
                </a:lnTo>
                <a:lnTo>
                  <a:pt x="12060782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49787" y="7403552"/>
            <a:ext cx="1729974" cy="1854748"/>
          </a:xfrm>
          <a:custGeom>
            <a:avLst/>
            <a:gdLst/>
            <a:ahLst/>
            <a:cxnLst/>
            <a:rect r="r" b="b" t="t" l="l"/>
            <a:pathLst>
              <a:path h="1854748" w="1729974">
                <a:moveTo>
                  <a:pt x="0" y="0"/>
                </a:moveTo>
                <a:lnTo>
                  <a:pt x="1729974" y="0"/>
                </a:lnTo>
                <a:lnTo>
                  <a:pt x="1729974" y="1854748"/>
                </a:lnTo>
                <a:lnTo>
                  <a:pt x="0" y="18547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3882" y="3610688"/>
            <a:ext cx="5741783" cy="3206045"/>
          </a:xfrm>
          <a:custGeom>
            <a:avLst/>
            <a:gdLst/>
            <a:ahLst/>
            <a:cxnLst/>
            <a:rect r="r" b="b" t="t" l="l"/>
            <a:pathLst>
              <a:path h="3206045" w="5741783">
                <a:moveTo>
                  <a:pt x="0" y="0"/>
                </a:moveTo>
                <a:lnTo>
                  <a:pt x="5741784" y="0"/>
                </a:lnTo>
                <a:lnTo>
                  <a:pt x="5741784" y="3206046"/>
                </a:lnTo>
                <a:lnTo>
                  <a:pt x="0" y="32060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12142" y="7223141"/>
            <a:ext cx="1729084" cy="1729084"/>
          </a:xfrm>
          <a:custGeom>
            <a:avLst/>
            <a:gdLst/>
            <a:ahLst/>
            <a:cxnLst/>
            <a:rect r="r" b="b" t="t" l="l"/>
            <a:pathLst>
              <a:path h="1729084" w="1729084">
                <a:moveTo>
                  <a:pt x="0" y="0"/>
                </a:moveTo>
                <a:lnTo>
                  <a:pt x="1729084" y="0"/>
                </a:lnTo>
                <a:lnTo>
                  <a:pt x="1729084" y="1729084"/>
                </a:lnTo>
                <a:lnTo>
                  <a:pt x="0" y="17290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12142" y="4778276"/>
            <a:ext cx="1729084" cy="1952192"/>
          </a:xfrm>
          <a:custGeom>
            <a:avLst/>
            <a:gdLst/>
            <a:ahLst/>
            <a:cxnLst/>
            <a:rect r="r" b="b" t="t" l="l"/>
            <a:pathLst>
              <a:path h="1952192" w="1729084">
                <a:moveTo>
                  <a:pt x="0" y="0"/>
                </a:moveTo>
                <a:lnTo>
                  <a:pt x="1729084" y="0"/>
                </a:lnTo>
                <a:lnTo>
                  <a:pt x="1729084" y="1952192"/>
                </a:lnTo>
                <a:lnTo>
                  <a:pt x="0" y="19521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4000">
            <a:off x="13096795" y="3512765"/>
            <a:ext cx="1742960" cy="2005555"/>
          </a:xfrm>
          <a:custGeom>
            <a:avLst/>
            <a:gdLst/>
            <a:ahLst/>
            <a:cxnLst/>
            <a:rect r="r" b="b" t="t" l="l"/>
            <a:pathLst>
              <a:path h="2005555" w="1742960">
                <a:moveTo>
                  <a:pt x="13917" y="0"/>
                </a:moveTo>
                <a:lnTo>
                  <a:pt x="1742959" y="12071"/>
                </a:lnTo>
                <a:lnTo>
                  <a:pt x="1729042" y="2005555"/>
                </a:lnTo>
                <a:lnTo>
                  <a:pt x="0" y="1993483"/>
                </a:lnTo>
                <a:lnTo>
                  <a:pt x="13917" y="0"/>
                </a:lnTo>
                <a:close/>
              </a:path>
            </a:pathLst>
          </a:custGeom>
          <a:blipFill>
            <a:blip r:embed="rId9"/>
            <a:stretch>
              <a:fillRect l="-955" t="-1111" r="37" b="-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03732" y="6084416"/>
            <a:ext cx="1729084" cy="1729084"/>
          </a:xfrm>
          <a:custGeom>
            <a:avLst/>
            <a:gdLst/>
            <a:ahLst/>
            <a:cxnLst/>
            <a:rect r="r" b="b" t="t" l="l"/>
            <a:pathLst>
              <a:path h="1729084" w="1729084">
                <a:moveTo>
                  <a:pt x="0" y="0"/>
                </a:moveTo>
                <a:lnTo>
                  <a:pt x="1729085" y="0"/>
                </a:lnTo>
                <a:lnTo>
                  <a:pt x="1729085" y="1729084"/>
                </a:lnTo>
                <a:lnTo>
                  <a:pt x="0" y="17290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03732" y="8385607"/>
            <a:ext cx="1729084" cy="1729084"/>
          </a:xfrm>
          <a:custGeom>
            <a:avLst/>
            <a:gdLst/>
            <a:ahLst/>
            <a:cxnLst/>
            <a:rect r="r" b="b" t="t" l="l"/>
            <a:pathLst>
              <a:path h="1729084" w="1729084">
                <a:moveTo>
                  <a:pt x="0" y="0"/>
                </a:moveTo>
                <a:lnTo>
                  <a:pt x="1729085" y="0"/>
                </a:lnTo>
                <a:lnTo>
                  <a:pt x="1729085" y="1729084"/>
                </a:lnTo>
                <a:lnTo>
                  <a:pt x="0" y="17290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10800000">
            <a:off x="7068257" y="5512308"/>
            <a:ext cx="5152883" cy="3086100"/>
            <a:chOff x="0" y="0"/>
            <a:chExt cx="1357138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57138" cy="812800"/>
            </a:xfrm>
            <a:custGeom>
              <a:avLst/>
              <a:gdLst/>
              <a:ahLst/>
              <a:cxnLst/>
              <a:rect r="r" b="b" t="t" l="l"/>
              <a:pathLst>
                <a:path h="812800" w="1357138">
                  <a:moveTo>
                    <a:pt x="1357138" y="406400"/>
                  </a:moveTo>
                  <a:lnTo>
                    <a:pt x="950738" y="0"/>
                  </a:lnTo>
                  <a:lnTo>
                    <a:pt x="95073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950738" y="609600"/>
                  </a:lnTo>
                  <a:lnTo>
                    <a:pt x="950738" y="812800"/>
                  </a:lnTo>
                  <a:lnTo>
                    <a:pt x="1357138" y="406400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0" y="-171450"/>
            <a:ext cx="1828800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9179FA"/>
                </a:solidFill>
                <a:latin typeface="Open Sans Bold"/>
              </a:rPr>
              <a:t>O que significa Importar dados?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-949127" y="3346585"/>
            <a:ext cx="7909388" cy="6011135"/>
          </a:xfrm>
          <a:custGeom>
            <a:avLst/>
            <a:gdLst/>
            <a:ahLst/>
            <a:cxnLst/>
            <a:rect r="r" b="b" t="t" l="l"/>
            <a:pathLst>
              <a:path h="6011135" w="7909388">
                <a:moveTo>
                  <a:pt x="7909388" y="0"/>
                </a:moveTo>
                <a:lnTo>
                  <a:pt x="0" y="0"/>
                </a:lnTo>
                <a:lnTo>
                  <a:pt x="0" y="6011135"/>
                </a:lnTo>
                <a:lnTo>
                  <a:pt x="7909388" y="6011135"/>
                </a:lnTo>
                <a:lnTo>
                  <a:pt x="7909388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3995738" y="5138738"/>
            <a:ext cx="10287000" cy="0"/>
          </a:xfrm>
          <a:prstGeom prst="line">
            <a:avLst/>
          </a:prstGeom>
          <a:ln cap="rnd" w="9525">
            <a:solidFill>
              <a:srgbClr val="9179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true" rot="-5400000">
            <a:off x="11327739" y="3346585"/>
            <a:ext cx="7909388" cy="6011135"/>
          </a:xfrm>
          <a:custGeom>
            <a:avLst/>
            <a:gdLst/>
            <a:ahLst/>
            <a:cxnLst/>
            <a:rect r="r" b="b" t="t" l="l"/>
            <a:pathLst>
              <a:path h="6011135" w="7909388">
                <a:moveTo>
                  <a:pt x="7909388" y="6011135"/>
                </a:moveTo>
                <a:lnTo>
                  <a:pt x="0" y="6011135"/>
                </a:lnTo>
                <a:lnTo>
                  <a:pt x="0" y="0"/>
                </a:lnTo>
                <a:lnTo>
                  <a:pt x="7909388" y="0"/>
                </a:lnTo>
                <a:lnTo>
                  <a:pt x="7909388" y="6011135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57777" y="3751446"/>
            <a:ext cx="7947307" cy="447735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12488" y="603818"/>
            <a:ext cx="7837885" cy="121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9179FA"/>
                </a:solidFill>
                <a:latin typeface="Open Sans Bold"/>
              </a:rPr>
              <a:t>Usando o Assistente para Importar do SQL Server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11391" y="603818"/>
            <a:ext cx="7837885" cy="121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9179FA"/>
                </a:solidFill>
                <a:latin typeface="Open Sans Bold"/>
              </a:rPr>
              <a:t>Usando BCP no prompt de comando para Importar dados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08558" y="3637449"/>
            <a:ext cx="9043551" cy="470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>
                <a:solidFill>
                  <a:srgbClr val="00BF63"/>
                </a:solidFill>
                <a:latin typeface="Open Sauce Light"/>
              </a:rPr>
              <a:t>--Comando para Limpa a Tabela</a:t>
            </a:r>
          </a:p>
          <a:p>
            <a:pPr>
              <a:lnSpc>
                <a:spcPts val="2879"/>
              </a:lnSpc>
            </a:pPr>
            <a:r>
              <a:rPr lang="en-US" sz="2400">
                <a:solidFill>
                  <a:srgbClr val="737373"/>
                </a:solidFill>
                <a:latin typeface="Open Sauce Light"/>
              </a:rPr>
              <a:t>SQLCMD -Q</a:t>
            </a:r>
            <a:r>
              <a:rPr lang="en-US" sz="2400">
                <a:solidFill>
                  <a:srgbClr val="FFFFFF"/>
                </a:solidFill>
                <a:latin typeface="Open Sauce Light"/>
              </a:rPr>
              <a:t> "TRUNCATE TABLE Exercicio_1_3.dbo.Atendimento;" -S ALLANR1991\SQLEXPRESS -U SA -P 123456</a:t>
            </a:r>
          </a:p>
          <a:p>
            <a:pPr>
              <a:lnSpc>
                <a:spcPts val="2879"/>
              </a:lnSpc>
            </a:pPr>
          </a:p>
          <a:p>
            <a:pPr>
              <a:lnSpc>
                <a:spcPts val="2879"/>
              </a:lnSpc>
            </a:pPr>
            <a:r>
              <a:rPr lang="en-US" sz="2400">
                <a:solidFill>
                  <a:srgbClr val="00BF63"/>
                </a:solidFill>
                <a:latin typeface="Open Sauce Light"/>
              </a:rPr>
              <a:t>--Comando para Importa os dados</a:t>
            </a:r>
            <a:r>
              <a:rPr lang="en-US" sz="2400">
                <a:solidFill>
                  <a:srgbClr val="FFFFFF"/>
                </a:solidFill>
                <a:latin typeface="Open Sauce Light"/>
              </a:rPr>
              <a:t> </a:t>
            </a:r>
          </a:p>
          <a:p>
            <a:pPr>
              <a:lnSpc>
                <a:spcPts val="2879"/>
              </a:lnSpc>
            </a:pPr>
            <a:r>
              <a:rPr lang="en-US" sz="2400">
                <a:solidFill>
                  <a:srgbClr val="737373"/>
                </a:solidFill>
                <a:latin typeface="Open Sauce Light"/>
              </a:rPr>
              <a:t>bcp</a:t>
            </a:r>
            <a:r>
              <a:rPr lang="en-US" sz="2400">
                <a:solidFill>
                  <a:srgbClr val="FFFFFF"/>
                </a:solidFill>
                <a:latin typeface="Open Sauce Light"/>
              </a:rPr>
              <a:t> Exercicio_1_3.dbo.Atendimento </a:t>
            </a:r>
            <a:r>
              <a:rPr lang="en-US" sz="2400">
                <a:solidFill>
                  <a:srgbClr val="737373"/>
                </a:solidFill>
                <a:latin typeface="Open Sauce Light"/>
              </a:rPr>
              <a:t>IN</a:t>
            </a:r>
            <a:r>
              <a:rPr lang="en-US" sz="2400">
                <a:solidFill>
                  <a:srgbClr val="FFFFFF"/>
                </a:solidFill>
                <a:latin typeface="Open Sauce Light"/>
              </a:rPr>
              <a:t> D:\BCP\Atendimento.txt </a:t>
            </a:r>
            <a:r>
              <a:rPr lang="en-US" sz="2400">
                <a:solidFill>
                  <a:srgbClr val="737373"/>
                </a:solidFill>
                <a:latin typeface="Open Sauce Light"/>
              </a:rPr>
              <a:t>-S</a:t>
            </a:r>
            <a:r>
              <a:rPr lang="en-US" sz="2400">
                <a:solidFill>
                  <a:srgbClr val="FFFFFF"/>
                </a:solidFill>
                <a:latin typeface="Open Sauce Light"/>
              </a:rPr>
              <a:t> ALLANR1991\SQLEXPRESS </a:t>
            </a:r>
            <a:r>
              <a:rPr lang="en-US" sz="2400">
                <a:solidFill>
                  <a:srgbClr val="737373"/>
                </a:solidFill>
                <a:latin typeface="Open Sauce Light"/>
              </a:rPr>
              <a:t>-U</a:t>
            </a:r>
            <a:r>
              <a:rPr lang="en-US" sz="2400">
                <a:solidFill>
                  <a:srgbClr val="FFFFFF"/>
                </a:solidFill>
                <a:latin typeface="Open Sauce Light"/>
              </a:rPr>
              <a:t> SA </a:t>
            </a:r>
            <a:r>
              <a:rPr lang="en-US" sz="2400">
                <a:solidFill>
                  <a:srgbClr val="737373"/>
                </a:solidFill>
                <a:latin typeface="Open Sauce Light"/>
              </a:rPr>
              <a:t>-P</a:t>
            </a:r>
            <a:r>
              <a:rPr lang="en-US" sz="2400">
                <a:solidFill>
                  <a:srgbClr val="FFFFFF"/>
                </a:solidFill>
                <a:latin typeface="Open Sauce Light"/>
              </a:rPr>
              <a:t> 123456-T </a:t>
            </a:r>
            <a:r>
              <a:rPr lang="en-US" sz="2400">
                <a:solidFill>
                  <a:srgbClr val="737373"/>
                </a:solidFill>
                <a:latin typeface="Open Sauce Light"/>
              </a:rPr>
              <a:t>-n</a:t>
            </a:r>
          </a:p>
          <a:p>
            <a:pPr>
              <a:lnSpc>
                <a:spcPts val="2879"/>
              </a:lnSpc>
            </a:pPr>
          </a:p>
          <a:p>
            <a:pPr>
              <a:lnSpc>
                <a:spcPts val="2879"/>
              </a:lnSpc>
            </a:pPr>
            <a:r>
              <a:rPr lang="en-US" sz="2400">
                <a:solidFill>
                  <a:srgbClr val="00BF63"/>
                </a:solidFill>
                <a:latin typeface="Open Sauce Light"/>
              </a:rPr>
              <a:t>--Comando para exibir o select no prompt</a:t>
            </a:r>
          </a:p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737373"/>
                </a:solidFill>
                <a:latin typeface="Open Sauce Light"/>
              </a:rPr>
              <a:t>SQLCMD -Q</a:t>
            </a:r>
            <a:r>
              <a:rPr lang="en-US" sz="2400">
                <a:solidFill>
                  <a:srgbClr val="FFFFFF"/>
                </a:solidFill>
                <a:latin typeface="Open Sauce Light"/>
              </a:rPr>
              <a:t> "SELECT * FROM Exercicio_1_3.dbo.Atendimento;" </a:t>
            </a:r>
            <a:r>
              <a:rPr lang="en-US" sz="2400">
                <a:solidFill>
                  <a:srgbClr val="737373"/>
                </a:solidFill>
                <a:latin typeface="Open Sauce Light"/>
              </a:rPr>
              <a:t>-S</a:t>
            </a:r>
            <a:r>
              <a:rPr lang="en-US" sz="2400">
                <a:solidFill>
                  <a:srgbClr val="FFFFFF"/>
                </a:solidFill>
                <a:latin typeface="Open Sauce Light"/>
              </a:rPr>
              <a:t> ALLANR1991\SQLEXPRESS </a:t>
            </a:r>
            <a:r>
              <a:rPr lang="en-US" sz="2400">
                <a:solidFill>
                  <a:srgbClr val="737373"/>
                </a:solidFill>
                <a:latin typeface="Open Sauce Light"/>
              </a:rPr>
              <a:t>-U</a:t>
            </a:r>
            <a:r>
              <a:rPr lang="en-US" sz="2400">
                <a:solidFill>
                  <a:srgbClr val="FFFFFF"/>
                </a:solidFill>
                <a:latin typeface="Open Sauce Light"/>
              </a:rPr>
              <a:t> SA </a:t>
            </a:r>
            <a:r>
              <a:rPr lang="en-US" sz="2400">
                <a:solidFill>
                  <a:srgbClr val="737373"/>
                </a:solidFill>
                <a:latin typeface="Open Sauce Light"/>
              </a:rPr>
              <a:t>-P</a:t>
            </a:r>
            <a:r>
              <a:rPr lang="en-US" sz="2400">
                <a:solidFill>
                  <a:srgbClr val="FFFFFF"/>
                </a:solidFill>
                <a:latin typeface="Open Sauce Light"/>
              </a:rPr>
              <a:t> 123456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4781424" y="-4781326"/>
            <a:ext cx="13506576" cy="16009950"/>
          </a:xfrm>
          <a:custGeom>
            <a:avLst/>
            <a:gdLst/>
            <a:ahLst/>
            <a:cxnLst/>
            <a:rect r="r" b="b" t="t" l="l"/>
            <a:pathLst>
              <a:path h="16009950" w="13506576">
                <a:moveTo>
                  <a:pt x="13506576" y="0"/>
                </a:moveTo>
                <a:lnTo>
                  <a:pt x="0" y="0"/>
                </a:lnTo>
                <a:lnTo>
                  <a:pt x="0" y="16009950"/>
                </a:lnTo>
                <a:lnTo>
                  <a:pt x="13506576" y="16009950"/>
                </a:lnTo>
                <a:lnTo>
                  <a:pt x="13506576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171450"/>
            <a:ext cx="1828800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9179FA"/>
                </a:solidFill>
                <a:latin typeface="Open Sans Bold"/>
              </a:rPr>
              <a:t>Como posso fazer uma Exportação ou importação 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65916" y="5393369"/>
            <a:ext cx="15556168" cy="3119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0970" indent="-385485" lvl="1">
              <a:lnSpc>
                <a:spcPts val="4999"/>
              </a:lnSpc>
              <a:buFont typeface="Arial"/>
              <a:buChar char="•"/>
            </a:pPr>
            <a:r>
              <a:rPr lang="en-US" sz="3570">
                <a:solidFill>
                  <a:srgbClr val="FFFFFF"/>
                </a:solidFill>
                <a:latin typeface="Open Sauce Light"/>
              </a:rPr>
              <a:t>Usando Instruções Transact-SQL</a:t>
            </a:r>
          </a:p>
          <a:p>
            <a:pPr marL="770970" indent="-385485" lvl="1">
              <a:lnSpc>
                <a:spcPts val="4999"/>
              </a:lnSpc>
              <a:buFont typeface="Arial"/>
              <a:buChar char="•"/>
            </a:pPr>
            <a:r>
              <a:rPr lang="en-US" sz="3570">
                <a:solidFill>
                  <a:srgbClr val="FFFFFF"/>
                </a:solidFill>
                <a:latin typeface="Open Sauce"/>
              </a:rPr>
              <a:t>Usando BCP no prompt de comando</a:t>
            </a:r>
          </a:p>
          <a:p>
            <a:pPr marL="770970" indent="-385485" lvl="1">
              <a:lnSpc>
                <a:spcPts val="4999"/>
              </a:lnSpc>
              <a:buFont typeface="Arial"/>
              <a:buChar char="•"/>
            </a:pPr>
            <a:r>
              <a:rPr lang="en-US" sz="3570">
                <a:solidFill>
                  <a:srgbClr val="FFFFFF"/>
                </a:solidFill>
                <a:latin typeface="Open Sauce"/>
              </a:rPr>
              <a:t>Usando Assistente Importar Arquivo Simples</a:t>
            </a:r>
          </a:p>
          <a:p>
            <a:pPr marL="770970" indent="-385485" lvl="1">
              <a:lnSpc>
                <a:spcPts val="4999"/>
              </a:lnSpc>
              <a:buFont typeface="Arial"/>
              <a:buChar char="•"/>
            </a:pPr>
            <a:r>
              <a:rPr lang="en-US" sz="3570">
                <a:solidFill>
                  <a:srgbClr val="FFFFFF"/>
                </a:solidFill>
                <a:latin typeface="Open Sauce"/>
              </a:rPr>
              <a:t>Usando </a:t>
            </a:r>
            <a:r>
              <a:rPr lang="en-US" sz="3570">
                <a:solidFill>
                  <a:srgbClr val="FFFFFF"/>
                </a:solidFill>
                <a:latin typeface="Open Sauce Semi-Bold"/>
              </a:rPr>
              <a:t>Assistente para Importação e Exportação do SQL Server</a:t>
            </a:r>
          </a:p>
          <a:p>
            <a:pPr marL="770970" indent="-385485" lvl="1">
              <a:lnSpc>
                <a:spcPts val="4999"/>
              </a:lnSpc>
              <a:buFont typeface="Arial"/>
              <a:buChar char="•"/>
            </a:pPr>
            <a:r>
              <a:rPr lang="en-US" sz="3570">
                <a:solidFill>
                  <a:srgbClr val="FFFFFF"/>
                </a:solidFill>
                <a:latin typeface="Open Sauce"/>
              </a:rPr>
              <a:t>Criar </a:t>
            </a:r>
            <a:r>
              <a:rPr lang="en-US" sz="3570">
                <a:solidFill>
                  <a:srgbClr val="FFFFFF"/>
                </a:solidFill>
                <a:latin typeface="Open Sauce Semi-Bold"/>
              </a:rPr>
              <a:t>própria importação ou exportação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6307" y="-6351348"/>
            <a:ext cx="19300614" cy="9966135"/>
          </a:xfrm>
          <a:custGeom>
            <a:avLst/>
            <a:gdLst/>
            <a:ahLst/>
            <a:cxnLst/>
            <a:rect r="r" b="b" t="t" l="l"/>
            <a:pathLst>
              <a:path h="9966135" w="19300614">
                <a:moveTo>
                  <a:pt x="0" y="0"/>
                </a:moveTo>
                <a:lnTo>
                  <a:pt x="19300614" y="0"/>
                </a:lnTo>
                <a:lnTo>
                  <a:pt x="19300614" y="9966135"/>
                </a:lnTo>
                <a:lnTo>
                  <a:pt x="0" y="9966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534882" y="6672213"/>
            <a:ext cx="19300614" cy="9966135"/>
          </a:xfrm>
          <a:custGeom>
            <a:avLst/>
            <a:gdLst/>
            <a:ahLst/>
            <a:cxnLst/>
            <a:rect r="r" b="b" t="t" l="l"/>
            <a:pathLst>
              <a:path h="9966135" w="19300614">
                <a:moveTo>
                  <a:pt x="0" y="9966135"/>
                </a:moveTo>
                <a:lnTo>
                  <a:pt x="19300614" y="9966135"/>
                </a:lnTo>
                <a:lnTo>
                  <a:pt x="19300614" y="0"/>
                </a:lnTo>
                <a:lnTo>
                  <a:pt x="0" y="0"/>
                </a:lnTo>
                <a:lnTo>
                  <a:pt x="0" y="99661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18104" y="4019550"/>
            <a:ext cx="12051792" cy="224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79"/>
              </a:lnSpc>
            </a:pPr>
            <a:r>
              <a:rPr lang="en-US" sz="7399">
                <a:solidFill>
                  <a:srgbClr val="9179FA"/>
                </a:solidFill>
                <a:latin typeface="Open Sauce Light"/>
              </a:rPr>
              <a:t>É possivel exportar todo o banco de dados ?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-3794909" y="-1617533"/>
            <a:ext cx="16461989" cy="12511111"/>
          </a:xfrm>
          <a:custGeom>
            <a:avLst/>
            <a:gdLst/>
            <a:ahLst/>
            <a:cxnLst/>
            <a:rect r="r" b="b" t="t" l="l"/>
            <a:pathLst>
              <a:path h="12511111" w="16461989">
                <a:moveTo>
                  <a:pt x="16461989" y="0"/>
                </a:moveTo>
                <a:lnTo>
                  <a:pt x="0" y="0"/>
                </a:lnTo>
                <a:lnTo>
                  <a:pt x="0" y="12511111"/>
                </a:lnTo>
                <a:lnTo>
                  <a:pt x="16461989" y="12511111"/>
                </a:lnTo>
                <a:lnTo>
                  <a:pt x="16461989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6070" y="7094559"/>
            <a:ext cx="10625736" cy="1127773"/>
          </a:xfrm>
          <a:custGeom>
            <a:avLst/>
            <a:gdLst/>
            <a:ahLst/>
            <a:cxnLst/>
            <a:rect r="r" b="b" t="t" l="l"/>
            <a:pathLst>
              <a:path h="1127773" w="10625736">
                <a:moveTo>
                  <a:pt x="0" y="0"/>
                </a:moveTo>
                <a:lnTo>
                  <a:pt x="10625736" y="0"/>
                </a:lnTo>
                <a:lnTo>
                  <a:pt x="10625736" y="1127773"/>
                </a:lnTo>
                <a:lnTo>
                  <a:pt x="0" y="1127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70354" y="159703"/>
            <a:ext cx="214729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9179FA"/>
                </a:solidFill>
                <a:latin typeface="Open Sans Bold"/>
              </a:rPr>
              <a:t>Sim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6070" y="3637898"/>
            <a:ext cx="1306696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Open Sauce Light"/>
              </a:rPr>
              <a:t>C:\Program Files\Microsoft SQL Server\MSSQL16.MSSQLSERVER\MSSQL\DATA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6070" y="4228448"/>
            <a:ext cx="1275293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Open Sauce Light"/>
              </a:rPr>
              <a:t>C:\Program Files\Microsoft SQL Server\MSSQL16.SQLEXPRESS\MSSQL\DATA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6070" y="3047348"/>
            <a:ext cx="854199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Open Sauce Light"/>
              </a:rPr>
              <a:t>Acessando a pasta onde contem o banco de dados.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454558"/>
            <a:ext cx="959678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Open Sauce Light"/>
              </a:rPr>
              <a:t>Copiar o arquivo .mdf e .ldf para um outro local / disposito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90967">
            <a:off x="-2723794" y="-1028598"/>
            <a:ext cx="14888833" cy="12344197"/>
          </a:xfrm>
          <a:custGeom>
            <a:avLst/>
            <a:gdLst/>
            <a:ahLst/>
            <a:cxnLst/>
            <a:rect r="r" b="b" t="t" l="l"/>
            <a:pathLst>
              <a:path h="12344197" w="14888833">
                <a:moveTo>
                  <a:pt x="0" y="0"/>
                </a:moveTo>
                <a:lnTo>
                  <a:pt x="14888834" y="0"/>
                </a:lnTo>
                <a:lnTo>
                  <a:pt x="14888834" y="12344196"/>
                </a:lnTo>
                <a:lnTo>
                  <a:pt x="0" y="1234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677052"/>
            <a:ext cx="10625736" cy="1127773"/>
          </a:xfrm>
          <a:custGeom>
            <a:avLst/>
            <a:gdLst/>
            <a:ahLst/>
            <a:cxnLst/>
            <a:rect r="r" b="b" t="t" l="l"/>
            <a:pathLst>
              <a:path h="1127773" w="10625736">
                <a:moveTo>
                  <a:pt x="0" y="0"/>
                </a:moveTo>
                <a:lnTo>
                  <a:pt x="10625736" y="0"/>
                </a:lnTo>
                <a:lnTo>
                  <a:pt x="10625736" y="1127773"/>
                </a:lnTo>
                <a:lnTo>
                  <a:pt x="0" y="1127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930927"/>
            <a:ext cx="6844867" cy="5327373"/>
          </a:xfrm>
          <a:custGeom>
            <a:avLst/>
            <a:gdLst/>
            <a:ahLst/>
            <a:cxnLst/>
            <a:rect r="r" b="b" t="t" l="l"/>
            <a:pathLst>
              <a:path h="5327373" w="6844867">
                <a:moveTo>
                  <a:pt x="0" y="0"/>
                </a:moveTo>
                <a:lnTo>
                  <a:pt x="6844867" y="0"/>
                </a:lnTo>
                <a:lnTo>
                  <a:pt x="6844867" y="5327373"/>
                </a:lnTo>
                <a:lnTo>
                  <a:pt x="0" y="5327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28700"/>
            <a:ext cx="1166357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Open Sauce Light"/>
              </a:rPr>
              <a:t>Colar os arquivo .mdf e .ldf dentro da pasta que contem o ServidorSQL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042950"/>
            <a:ext cx="1166357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Open Sauce Light"/>
              </a:rPr>
              <a:t>Acessar o SSMS &gt; Servidor &gt; Database &gt; Attach...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DAFq4LMpQ_w</dc:identifier>
  <dcterms:modified xsi:type="dcterms:W3CDTF">2011-08-01T06:04:30Z</dcterms:modified>
  <cp:revision>1</cp:revision>
  <dc:title>Como Exportar e Importar dados do SQLServer</dc:title>
</cp:coreProperties>
</file>